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7" r:id="rId3"/>
    <p:sldId id="268" r:id="rId4"/>
    <p:sldId id="257" r:id="rId5"/>
    <p:sldId id="258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71" r:id="rId14"/>
    <p:sldId id="272" r:id="rId15"/>
    <p:sldId id="273" r:id="rId16"/>
    <p:sldId id="274" r:id="rId17"/>
    <p:sldId id="276" r:id="rId18"/>
    <p:sldId id="277" r:id="rId19"/>
    <p:sldId id="278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514" autoAdjust="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F60D5-4E39-420C-9C6F-085D1EA2CE8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E0010-90F3-4B8B-BD3F-3F39E4DA1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3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E0010-90F3-4B8B-BD3F-3F39E4DA1F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063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CE24CCC-6FB0-44D2-9DA2-49F5CBC9E56A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C1F688-CD72-400A-867E-DEE9D88A54F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eko@nyan-doma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0081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инвесторы и партнеры!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352928" cy="3760441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Няндомского района представляет Вашему вниманию инвестиционный паспорт муниципального образования « Няндомский муниципальный район Архангельской области».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Целью инвестиционного паспорта является информирование потенциальных инвесторов о Няндомском районе, о существующем инвестиционном потенциале и возможностях ведения инвестиционной деятельности.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Няндомский район обладает большим потенциалом для размещения новых производств и реализации коммерческих и социальных инвестиционных проектов в различных отраслях экономики и социальной сферы.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Главными преимуществами района являются наличие  природных ресурсов и развитая транспортная инфраструктура.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к сотрудничеству и гарантируем оперативное решение всех вопросов, прозрачность процессов и открытый диалог.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Няндомского 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</a:t>
            </a:r>
          </a:p>
          <a:p>
            <a:pPr algn="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                                                                                                              А.В. Кононов 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5823748"/>
              </p:ext>
            </p:extLst>
          </p:nvPr>
        </p:nvGraphicFramePr>
        <p:xfrm>
          <a:off x="6532562" y="5264764"/>
          <a:ext cx="127669" cy="127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Документ" r:id="rId3" imgW="7588222" imgH="7614887" progId="Word.Document.12">
                  <p:embed/>
                </p:oleObj>
              </mc:Choice>
              <mc:Fallback>
                <p:oleObj name="Документ" r:id="rId3" imgW="7588222" imgH="76148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32562" y="5264764"/>
                        <a:ext cx="127669" cy="127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013176"/>
            <a:ext cx="1411459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5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u="sng" dirty="0"/>
              <a:t>Природный потенциал  </a:t>
            </a:r>
          </a:p>
          <a:p>
            <a:pPr marL="0" indent="0">
              <a:buNone/>
            </a:pPr>
            <a:r>
              <a:rPr lang="ru-RU" dirty="0"/>
              <a:t>Важнейшими ресурсами, оказывающими основное влияние на развитие экономки территории, являются природные ресурсы:</a:t>
            </a:r>
          </a:p>
          <a:p>
            <a:pPr marL="0" indent="0">
              <a:buNone/>
            </a:pPr>
            <a:r>
              <a:rPr lang="ru-RU" dirty="0"/>
              <a:t>•сельскохозяйственные угодья -2717 га,</a:t>
            </a:r>
          </a:p>
          <a:p>
            <a:pPr marL="0" indent="0">
              <a:buNone/>
            </a:pPr>
            <a:r>
              <a:rPr lang="ru-RU" dirty="0"/>
              <a:t>•лесные угодья-234,6 </a:t>
            </a:r>
            <a:r>
              <a:rPr lang="ru-RU" dirty="0" err="1"/>
              <a:t>кв.км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/>
              <a:t>•государственный природный биологический заказник «</a:t>
            </a:r>
            <a:r>
              <a:rPr lang="ru-RU" dirty="0" err="1"/>
              <a:t>Шултусский</a:t>
            </a:r>
            <a:r>
              <a:rPr lang="ru-RU" dirty="0"/>
              <a:t>» регионального значения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Конкурентные преимущества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2808312" cy="1933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779044"/>
            <a:ext cx="2664296" cy="19303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29101" y="4797153"/>
            <a:ext cx="2974872" cy="191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772816"/>
            <a:ext cx="8568952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/>
              <a:t>Наличие минерально-сырьевых ресурсов:</a:t>
            </a:r>
          </a:p>
          <a:p>
            <a:pPr marL="0" lvl="0" indent="0">
              <a:buNone/>
            </a:pPr>
            <a:r>
              <a:rPr lang="ru-RU" sz="1800" dirty="0"/>
              <a:t>- 23 месторождения песчано-гравийных смесей  с утвержденным объемом 19815,1 </a:t>
            </a:r>
            <a:r>
              <a:rPr lang="ru-RU" sz="1800" dirty="0" err="1"/>
              <a:t>тыс.куб.м</a:t>
            </a:r>
            <a:r>
              <a:rPr lang="ru-RU" sz="1800" dirty="0"/>
              <a:t>,</a:t>
            </a:r>
          </a:p>
          <a:p>
            <a:pPr marL="0" lvl="0" indent="0">
              <a:buNone/>
            </a:pPr>
            <a:r>
              <a:rPr lang="ru-RU" sz="1800" dirty="0"/>
              <a:t>- 9 месторождений строительного песка с утвержденным объемом 2814,6 </a:t>
            </a:r>
            <a:r>
              <a:rPr lang="ru-RU" sz="1800" dirty="0" err="1"/>
              <a:t>тыс.куб.м</a:t>
            </a:r>
            <a:r>
              <a:rPr lang="ru-RU" sz="1800" dirty="0"/>
              <a:t>,</a:t>
            </a:r>
          </a:p>
          <a:p>
            <a:pPr marL="0" indent="0">
              <a:buNone/>
            </a:pPr>
            <a:r>
              <a:rPr lang="ru-RU" sz="1800" dirty="0"/>
              <a:t>- 1 месторождение глины («Няндомское») для производства кирпича с  утвержденным объемом 169 </a:t>
            </a:r>
            <a:r>
              <a:rPr lang="ru-RU" sz="1800" dirty="0" err="1"/>
              <a:t>тыс.куб.м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- удобное транспортно-логистическое расположение (асфальтированные дороги, вокзал, </a:t>
            </a:r>
            <a:r>
              <a:rPr lang="ru-RU" sz="1800" dirty="0" err="1"/>
              <a:t>ж.д.тупики</a:t>
            </a:r>
            <a:r>
              <a:rPr lang="ru-RU" sz="1800" dirty="0"/>
              <a:t>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Конкурентные преимущества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3121152" cy="20817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20162"/>
            <a:ext cx="3200789" cy="21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2794" y="986416"/>
            <a:ext cx="8640960" cy="35255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300" b="1" dirty="0" smtClean="0"/>
              <a:t>Няндомский </a:t>
            </a:r>
            <a:r>
              <a:rPr lang="ru-RU" sz="1300" b="1" dirty="0"/>
              <a:t>район обладает богатым историко-культурным потенциалом и располагает сетью муниципальных учреждений культуры, которые предоставляют населению района большой спектр культурных, образовательных и информационных услуг. На территории Няндомского района оказывают муниципальные услуги два муниципальных бюджетных учреждения культуры: МБУК «Няндомский районный центр культуры и спорта», МБУК «</a:t>
            </a:r>
            <a:r>
              <a:rPr lang="ru-RU" sz="1300" b="1" dirty="0" err="1"/>
              <a:t>Няндомская</a:t>
            </a:r>
            <a:r>
              <a:rPr lang="ru-RU" sz="1300" b="1" dirty="0"/>
              <a:t> центральная районная библиотека» и одно муниципальное бюджетное учреждение дополнительного образования «Детская школа искусств города Няндома». В состав муниципальных бюджетных учреждений культуры входят следующие структурные подразделения:</a:t>
            </a:r>
          </a:p>
          <a:p>
            <a:pPr marL="0" indent="0" algn="just">
              <a:buNone/>
            </a:pPr>
            <a:r>
              <a:rPr lang="ru-RU" sz="1300" b="1" dirty="0"/>
              <a:t>         1. Муниципальное бюджетное учреждение культуры «Няндомский районный центр культуры и спорта» имеет в своем составе 3 структурных подразделения: СП «Краеведческий музей «Дом </a:t>
            </a:r>
            <a:r>
              <a:rPr lang="ru-RU" sz="1300" b="1" dirty="0" err="1"/>
              <a:t>Няна</a:t>
            </a:r>
            <a:r>
              <a:rPr lang="ru-RU" sz="1300" b="1" dirty="0"/>
              <a:t>», СП «</a:t>
            </a:r>
            <a:r>
              <a:rPr lang="ru-RU" sz="1300" b="1" dirty="0" err="1"/>
              <a:t>Мошинское</a:t>
            </a:r>
            <a:r>
              <a:rPr lang="ru-RU" sz="1300" b="1" dirty="0"/>
              <a:t>», СП «</a:t>
            </a:r>
            <a:r>
              <a:rPr lang="ru-RU" sz="1300" b="1" dirty="0" err="1"/>
              <a:t>Шалакушское</a:t>
            </a:r>
            <a:r>
              <a:rPr lang="ru-RU" sz="1300" b="1" dirty="0"/>
              <a:t>» и 13 клубов.</a:t>
            </a:r>
          </a:p>
          <a:p>
            <a:pPr marL="0" indent="0" algn="just">
              <a:buNone/>
            </a:pPr>
            <a:r>
              <a:rPr lang="ru-RU" sz="1300" b="1" dirty="0"/>
              <a:t>         2. Муниципальное бюджетное учреждение культуры «</a:t>
            </a:r>
            <a:r>
              <a:rPr lang="ru-RU" sz="1300" b="1" dirty="0" err="1"/>
              <a:t>Няндомская</a:t>
            </a:r>
            <a:r>
              <a:rPr lang="ru-RU" sz="1300" b="1" dirty="0"/>
              <a:t> центральная районная библиотека» (МБУК «НЦРБ») имеет в своем составе 4 структурных подразделения: СП «Молодежный ресурсный центр «Старт UP», СП «Библиотека </a:t>
            </a:r>
            <a:r>
              <a:rPr lang="ru-RU" sz="1300" b="1" dirty="0" err="1"/>
              <a:t>микр</a:t>
            </a:r>
            <a:r>
              <a:rPr lang="ru-RU" sz="1300" b="1" dirty="0"/>
              <a:t>. Каргополь – 2», СП «</a:t>
            </a:r>
            <a:r>
              <a:rPr lang="ru-RU" sz="1300" b="1" dirty="0" err="1"/>
              <a:t>Мошинская</a:t>
            </a:r>
            <a:r>
              <a:rPr lang="ru-RU" sz="1300" b="1" dirty="0"/>
              <a:t> библиотека», СП «Ресурсный центр добровольчества» и 16 клубов.</a:t>
            </a:r>
          </a:p>
          <a:p>
            <a:pPr marL="0" indent="0" algn="just">
              <a:buNone/>
            </a:pPr>
            <a:r>
              <a:rPr lang="ru-RU" sz="1300" b="1" dirty="0"/>
              <a:t>В учреждениях культуры трудятся порядка 172 работников, из них специалисты – 70%, 1 человек имеет звание «Заслуженный работник культуры РФ».</a:t>
            </a:r>
          </a:p>
          <a:p>
            <a:pPr marL="0" indent="0" algn="just">
              <a:buNone/>
            </a:pPr>
            <a:r>
              <a:rPr lang="ru-RU" sz="1300" b="1" dirty="0"/>
              <a:t>Благодаря участию в национальном проекте «Культура» в 2021 году в Няндомском районе было открыто 2 модельные библиотеки.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9812"/>
            <a:ext cx="8229600" cy="864096"/>
          </a:xfrm>
        </p:spPr>
        <p:txBody>
          <a:bodyPr/>
          <a:lstStyle/>
          <a:p>
            <a:r>
              <a:rPr lang="ru-RU" dirty="0"/>
              <a:t>Социальная сфера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4869160"/>
            <a:ext cx="2733958" cy="18208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01" y="4622954"/>
            <a:ext cx="3584398" cy="20162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44820"/>
            <a:ext cx="2952328" cy="196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7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Социальная сфера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08520" y="1700808"/>
            <a:ext cx="3347864" cy="295232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dirty="0"/>
              <a:t>На территории Няндомского района располагаются объекты культурного наследия регионального значения: Часовня конца 19 века в дер. </a:t>
            </a:r>
            <a:r>
              <a:rPr lang="ru-RU" b="1" dirty="0" err="1"/>
              <a:t>Ивашково</a:t>
            </a:r>
            <a:r>
              <a:rPr lang="ru-RU" b="1" dirty="0"/>
              <a:t>, Церковь Ильинская начала 19 века в дер. Ильинский Наволок, дом Орлова начала 20 века в дер. </a:t>
            </a:r>
            <a:r>
              <a:rPr lang="ru-RU" b="1" dirty="0" err="1"/>
              <a:t>Казаковская</a:t>
            </a:r>
            <a:r>
              <a:rPr lang="ru-RU" b="1" dirty="0"/>
              <a:t>, Церковь </a:t>
            </a:r>
            <a:r>
              <a:rPr lang="ru-RU" b="1" dirty="0" err="1"/>
              <a:t>Лимского</a:t>
            </a:r>
            <a:r>
              <a:rPr lang="ru-RU" b="1" dirty="0"/>
              <a:t> погоста конца 19 века в дер. Погост, дом Вислых начала 20 века в дер. Село, дом Томилова конца 19 века дер. Ступинская, дом Ильина А.П. (1892 г.), дом Ильина П.П. (1904 г.), дом Томиловой (1900) в дер. </a:t>
            </a:r>
            <a:r>
              <a:rPr lang="ru-RU" b="1" dirty="0" err="1"/>
              <a:t>Федосеевская</a:t>
            </a:r>
            <a:r>
              <a:rPr lang="ru-RU" dirty="0"/>
              <a:t>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84168" y="4365104"/>
            <a:ext cx="2959240" cy="2622016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Няндома обладает уникальной застройкой конца 19 века, имеющей облик старинного европейского города. Это - целый микрорайон, включающий жилые дома, ледники, начальную школу, водоемное сооружение, здание Краеведческого центра, городской пруд. Сохранившийся в </a:t>
            </a:r>
            <a:r>
              <a:rPr lang="ru-RU" b="1" dirty="0" err="1"/>
              <a:t>Няндоме</a:t>
            </a:r>
            <a:r>
              <a:rPr lang="ru-RU" b="1" dirty="0"/>
              <a:t> архитектурный ансамбль является готовым туристическим объектом, призванным стать брэндом территории.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18728"/>
            <a:ext cx="2448272" cy="25023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077071"/>
            <a:ext cx="2039847" cy="2685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1842362" cy="26857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447" y="1724813"/>
            <a:ext cx="2721360" cy="22322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054693"/>
            <a:ext cx="1833394" cy="2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23211" y="940190"/>
            <a:ext cx="8704876" cy="452938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b="1" dirty="0"/>
              <a:t>Главной целью  в развитии физической культуры и спорта на территории Няндомского района  является создание условий для развития физической культуры и спорта для жителей Няндомского района. На территории Няндомского района успешно реализуется федеральный проект «Спорт – норма жизни» в рамках национального проекта «Демография». В рамках федерального проекта на территории Няндомского района идет комплексная работа по развитию массового спорта, подготовке спортивного резерва, развитию сети спортивной инфраструктуры</a:t>
            </a:r>
            <a:r>
              <a:rPr lang="ru-RU" b="1" dirty="0" smtClean="0"/>
              <a:t>.</a:t>
            </a:r>
            <a:r>
              <a:rPr lang="ru-RU" b="1" dirty="0" smtClean="0">
                <a:highlight>
                  <a:srgbClr val="FFFF00"/>
                </a:highlight>
              </a:rPr>
              <a:t> </a:t>
            </a:r>
            <a:r>
              <a:rPr lang="ru-RU" b="1" dirty="0" smtClean="0"/>
              <a:t>Для </a:t>
            </a:r>
            <a:r>
              <a:rPr lang="ru-RU" b="1" dirty="0"/>
              <a:t>реализации Всероссийского физкультурно-спортивного комплекса «Готов к труду и обороне» обустроены на территории города Няндома три спортивных площадки.</a:t>
            </a:r>
          </a:p>
          <a:p>
            <a:pPr marL="0" indent="0" algn="just">
              <a:buNone/>
            </a:pPr>
            <a:r>
              <a:rPr lang="ru-RU" b="1" dirty="0"/>
              <a:t>Центром спортивной жизни района является городской парк. На его площадке проводятся практически все спортивно-массовые  и физкультурно-оздоровительные мероприятия для всех возрастных категорий населения. В городском парке создан спортивный кластер для занятий легкой атлетикой, волейболом, </a:t>
            </a:r>
            <a:r>
              <a:rPr lang="ru-RU" b="1" dirty="0" smtClean="0"/>
              <a:t>баскетболом, </a:t>
            </a:r>
            <a:r>
              <a:rPr lang="ru-RU" b="1" dirty="0"/>
              <a:t>лыжным </a:t>
            </a:r>
            <a:r>
              <a:rPr lang="ru-RU" b="1" dirty="0" smtClean="0"/>
              <a:t>спортом, создан стадион с искусственным покрытием, обустроена </a:t>
            </a:r>
            <a:r>
              <a:rPr lang="ru-RU" b="1" dirty="0" err="1" smtClean="0"/>
              <a:t>лыжеролерная</a:t>
            </a:r>
            <a:r>
              <a:rPr lang="ru-RU" b="1" dirty="0" smtClean="0"/>
              <a:t> трасса с освещением. В ближайшие годы планируется строительство физкультурно-оздоровительного комплекса. Продолжается развитие культурно-спортивного комплекса «</a:t>
            </a:r>
            <a:r>
              <a:rPr lang="ru-RU" b="1" dirty="0" err="1" smtClean="0"/>
              <a:t>Островичное</a:t>
            </a:r>
            <a:r>
              <a:rPr lang="ru-RU" b="1" dirty="0" smtClean="0"/>
              <a:t>», на территории которого проложена лыжная трасса и обустроена база.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Популярностью пользуются спортивные площадки в сельской местности, в сельской местности также обустроены универсальные спортивные площадки в поселке Шалакуша, пос. Заозерный, дер. </a:t>
            </a:r>
            <a:r>
              <a:rPr lang="ru-RU" b="1" dirty="0" err="1"/>
              <a:t>Петариха</a:t>
            </a:r>
            <a:r>
              <a:rPr lang="ru-RU" b="1" dirty="0"/>
              <a:t>, дер. </a:t>
            </a:r>
            <a:r>
              <a:rPr lang="ru-RU" b="1" dirty="0" err="1"/>
              <a:t>Волковская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b="1" dirty="0"/>
              <a:t>В нашем районе наблюдается тенденция роста занимающихся физической культурой  и спорту - 9141 человек, что составляет 44,2 </a:t>
            </a:r>
            <a:r>
              <a:rPr lang="ru-RU" b="1" dirty="0" smtClean="0"/>
              <a:t>%. </a:t>
            </a:r>
            <a:endParaRPr lang="ru-RU" b="1" dirty="0"/>
          </a:p>
          <a:p>
            <a:pPr marL="0" indent="0" algn="just">
              <a:buNone/>
            </a:pPr>
            <a:r>
              <a:rPr lang="ru-RU" b="1" dirty="0"/>
              <a:t>Массовыми видами спорта на территории Няндомского района являются волейбол, лыжные гонки, настольный теннис, дзюдо, самбо, бокс, футбол. </a:t>
            </a:r>
          </a:p>
          <a:p>
            <a:pPr marL="0" indent="0" algn="just">
              <a:buNone/>
            </a:pPr>
            <a:r>
              <a:rPr lang="ru-RU" b="1" dirty="0" err="1"/>
              <a:t>Няндомские</a:t>
            </a:r>
            <a:r>
              <a:rPr lang="ru-RU" b="1" dirty="0"/>
              <a:t> спортсмены показывают блестящие результаты в межрайонных, областных и всероссийских соревнованиях.</a:t>
            </a:r>
          </a:p>
          <a:p>
            <a:pPr algn="just"/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Спортивная жизнь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0" y="4797152"/>
            <a:ext cx="2820313" cy="18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1" y="4698018"/>
            <a:ext cx="2491615" cy="1868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34" y="4617560"/>
            <a:ext cx="2963107" cy="194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42729"/>
            <a:ext cx="8496944" cy="7535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Предложения для субъектов МСП и </a:t>
            </a:r>
            <a:r>
              <a:rPr lang="ru-RU" b="1" dirty="0" err="1"/>
              <a:t>самозанятых</a:t>
            </a:r>
            <a:r>
              <a:rPr lang="ru-RU" b="1" dirty="0"/>
              <a:t> граждан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Малое и среднее предпринимательство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173732"/>
            <a:ext cx="49685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</a:rPr>
              <a:t>Имущественная поддержка</a:t>
            </a:r>
            <a:endParaRPr lang="ru-RU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2718403"/>
            <a:ext cx="255056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поселение «Няндомское</a:t>
            </a: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нежилое помещение: Архангельская область, г. Няндома, ул. Советская, д.50, пом.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1,год постройки здания 1989 г., площадь 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80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0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(стены и перегородки кирпичные, перекрытия железобетонные, полы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дощачатые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отопление центральное, водоснабжение и канализация отсутствуют, электроосвещение скрытая проводка 220 В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 нежилое помещение: Архангельская область, г. Няндома,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мкр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-н Каргополь – 2, ул. Гагарина, д.11, пом. 2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год постройки здания 1963 г. площадь 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16,7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(стены и перегородки– кирпичные, перекрытия железобетонные, полы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дощачатые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проемы оконные двойные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створные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отопление центральное,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водоснабжение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канализация отсутствуют, электроосвещ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ение скрытая проводка 220 В)</a:t>
            </a:r>
          </a:p>
          <a:p>
            <a:endParaRPr lang="ru-RU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2737016" y="2752467"/>
            <a:ext cx="169790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«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Шалакушское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Архангельская область, Няндомский район, п. Шалакуша,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ул.Заводская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5а, 1971 </a:t>
            </a:r>
            <a:r>
              <a:rPr lang="ru-RU" sz="1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г.п.,площадь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162,3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100" dirty="0"/>
              <a:t>.</a:t>
            </a:r>
          </a:p>
          <a:p>
            <a:pPr algn="just"/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(фундамент </a:t>
            </a:r>
            <a:r>
              <a:rPr lang="ru-RU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летночный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бетонный, стены кирпичные, кровля асбестоцементная, полы бетонные, проемы простые,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водоотведение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канализация 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отсутствуют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842" y="2820395"/>
            <a:ext cx="4759158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поселение «</a:t>
            </a:r>
            <a:r>
              <a:rPr lang="ru-RU" sz="1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Мошинское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Сцена уличная -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40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2017 года постройки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ширина 6 метров, длина 9 метров, высота арочной конструкции 3,5 метра, покрытие крыши – </a:t>
            </a: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металлопрофиль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Адрес - Архангельская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Няндомский район, деревня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ул. Набережная, центральная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торговый павильон – металлический каркас с крышей из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металлопрофиля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2018 года постройки. Установлен и закреплен на бетонированной площадке.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- Архангельская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область, Няндомский район, деревня 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Мальшинская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ул. Центральная рядом с домом 13 год постройки 01.01.2018 г.</a:t>
            </a:r>
          </a:p>
          <a:p>
            <a:pPr algn="just"/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площадки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Архангельская область, Няндомский район, деревня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16 м юго- восточнее д.7 по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ул.Набережная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площадь 1051кв.м;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Архангельская область, Няндомский район, деревня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Макаровская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24 м юго- восточнее д. 10 по ул. Набережная, площадь 947кв.м</a:t>
            </a:r>
          </a:p>
        </p:txBody>
      </p:sp>
    </p:spTree>
    <p:extLst>
      <p:ext uri="{BB962C8B-B14F-4D97-AF65-F5344CB8AC3E}">
        <p14:creationId xmlns:p14="http://schemas.microsoft.com/office/powerpoint/2010/main" val="252329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72A23071-3639-401F-89A8-1187E9A447CC}"/>
              </a:ext>
            </a:extLst>
          </p:cNvPr>
          <p:cNvSpPr/>
          <p:nvPr/>
        </p:nvSpPr>
        <p:spPr>
          <a:xfrm>
            <a:off x="1785918" y="2412301"/>
            <a:ext cx="5824329" cy="33375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 descr="\\192.168.1.2\документы\photo_2021-07-27_11-14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143248"/>
            <a:ext cx="2330786" cy="16367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Преимущества работы с органами местного самоуправления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4B56A827-88F3-435A-88BA-26BBD0165452}"/>
              </a:ext>
            </a:extLst>
          </p:cNvPr>
          <p:cNvSpPr/>
          <p:nvPr/>
        </p:nvSpPr>
        <p:spPr>
          <a:xfrm>
            <a:off x="3803684" y="1701479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68FF98B9-1492-4DD1-AC5A-FC98A0D1AC93}"/>
              </a:ext>
            </a:extLst>
          </p:cNvPr>
          <p:cNvSpPr/>
          <p:nvPr/>
        </p:nvSpPr>
        <p:spPr>
          <a:xfrm>
            <a:off x="6025410" y="2485674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21712719-D010-4112-8E60-88880F7A0223}"/>
              </a:ext>
            </a:extLst>
          </p:cNvPr>
          <p:cNvSpPr/>
          <p:nvPr/>
        </p:nvSpPr>
        <p:spPr>
          <a:xfrm>
            <a:off x="2610327" y="4759746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753BB930-D497-45D2-A057-29DADC1030B6}"/>
              </a:ext>
            </a:extLst>
          </p:cNvPr>
          <p:cNvSpPr/>
          <p:nvPr/>
        </p:nvSpPr>
        <p:spPr>
          <a:xfrm>
            <a:off x="5136190" y="4644452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A29A06-C023-4331-96C7-1B1FEF00558B}"/>
              </a:ext>
            </a:extLst>
          </p:cNvPr>
          <p:cNvSpPr txBox="1"/>
          <p:nvPr/>
        </p:nvSpPr>
        <p:spPr>
          <a:xfrm>
            <a:off x="3818859" y="2119914"/>
            <a:ext cx="16155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Льготная ставка</a:t>
            </a:r>
          </a:p>
          <a:p>
            <a:pPr algn="ctr"/>
            <a:r>
              <a:rPr lang="ru-RU" sz="1600" dirty="0"/>
              <a:t>арендной платы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A9FD2C-EC3C-4C20-BC66-BA8B01231857}"/>
              </a:ext>
            </a:extLst>
          </p:cNvPr>
          <p:cNvSpPr txBox="1"/>
          <p:nvPr/>
        </p:nvSpPr>
        <p:spPr>
          <a:xfrm>
            <a:off x="6000760" y="2928934"/>
            <a:ext cx="16729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Без посредников</a:t>
            </a:r>
          </a:p>
          <a:p>
            <a:pPr algn="ctr"/>
            <a:r>
              <a:rPr lang="ru-RU" sz="1600" dirty="0"/>
              <a:t>напрямую у</a:t>
            </a:r>
          </a:p>
          <a:p>
            <a:pPr algn="ctr"/>
            <a:r>
              <a:rPr lang="ru-RU" sz="1600" dirty="0"/>
              <a:t>собственника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88C16AA-E5BC-4F78-932C-AE0F5FE11CF6}"/>
              </a:ext>
            </a:extLst>
          </p:cNvPr>
          <p:cNvSpPr txBox="1"/>
          <p:nvPr/>
        </p:nvSpPr>
        <p:spPr>
          <a:xfrm>
            <a:off x="5177942" y="4865194"/>
            <a:ext cx="15465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Торги только</a:t>
            </a:r>
          </a:p>
          <a:p>
            <a:pPr algn="ctr"/>
            <a:r>
              <a:rPr lang="ru-RU" sz="1600" dirty="0"/>
              <a:t>среди</a:t>
            </a:r>
          </a:p>
          <a:p>
            <a:pPr algn="ctr"/>
            <a:r>
              <a:rPr lang="ru-RU" sz="1600" dirty="0"/>
              <a:t>Субъектов МСП</a:t>
            </a:r>
          </a:p>
          <a:p>
            <a:pPr algn="ctr"/>
            <a:r>
              <a:rPr lang="ru-RU" sz="1600" dirty="0"/>
              <a:t>и самозанятых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F9B28C-0BDA-4C19-BFE2-E5789C78A3E1}"/>
              </a:ext>
            </a:extLst>
          </p:cNvPr>
          <p:cNvSpPr txBox="1"/>
          <p:nvPr/>
        </p:nvSpPr>
        <p:spPr>
          <a:xfrm>
            <a:off x="2735511" y="5147193"/>
            <a:ext cx="1378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Аренда на</a:t>
            </a:r>
          </a:p>
          <a:p>
            <a:pPr algn="ctr"/>
            <a:r>
              <a:rPr lang="ru-RU" sz="1600" dirty="0"/>
              <a:t>длительный</a:t>
            </a:r>
          </a:p>
          <a:p>
            <a:pPr algn="ctr"/>
            <a:r>
              <a:rPr lang="ru-RU" sz="1600" dirty="0"/>
              <a:t>срок (от 5лет)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2C66823A-8CBF-4EA2-B92B-47831DAA8F5B}"/>
              </a:ext>
            </a:extLst>
          </p:cNvPr>
          <p:cNvSpPr/>
          <p:nvPr/>
        </p:nvSpPr>
        <p:spPr>
          <a:xfrm>
            <a:off x="1357290" y="2571744"/>
            <a:ext cx="1645920" cy="159821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27A673B-4E99-4743-B026-E2689E965C08}"/>
              </a:ext>
            </a:extLst>
          </p:cNvPr>
          <p:cNvSpPr txBox="1"/>
          <p:nvPr/>
        </p:nvSpPr>
        <p:spPr>
          <a:xfrm>
            <a:off x="1357290" y="3143248"/>
            <a:ext cx="1553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Фиксированная</a:t>
            </a:r>
          </a:p>
          <a:p>
            <a:pPr algn="ctr"/>
            <a:r>
              <a:rPr lang="ru-RU" sz="1600" dirty="0"/>
              <a:t>цена договора</a:t>
            </a:r>
          </a:p>
        </p:txBody>
      </p:sp>
    </p:spTree>
    <p:extLst>
      <p:ext uri="{BB962C8B-B14F-4D97-AF65-F5344CB8AC3E}">
        <p14:creationId xmlns:p14="http://schemas.microsoft.com/office/powerpoint/2010/main" val="4199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Порядок оказания имущественной поддержки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712968" cy="464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181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568952" cy="51571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Координационный Совет по малому и среднему предпринимательству при администрации Няндомского муниципального района Архангельской области №36-ПА от 15.02.2022.</a:t>
            </a:r>
            <a:endParaRPr lang="ru-RU" dirty="0">
              <a:highlight>
                <a:srgbClr val="FFFF00"/>
              </a:highlight>
            </a:endParaRPr>
          </a:p>
          <a:p>
            <a:pPr algn="just"/>
            <a:r>
              <a:rPr lang="ru-RU" dirty="0"/>
              <a:t>Регламент сопровождения инвестиционных проектов, реализуемых и (или) планируемых к реализации на территории Няндомского муниципального района Архангельской области  №37-ПА от 15.02.2022.</a:t>
            </a:r>
          </a:p>
          <a:p>
            <a:pPr algn="just"/>
            <a:r>
              <a:rPr lang="ru-RU" dirty="0"/>
              <a:t>Порядок работы с обращениями инвесторов по каналу прямой и  обратной связи на территории Няндомского муниципального района Архангельской области  №38-ПА от 15.02.2022.</a:t>
            </a:r>
          </a:p>
          <a:p>
            <a:pPr algn="just"/>
            <a:r>
              <a:rPr lang="ru-RU" dirty="0" smtClean="0"/>
              <a:t>Об утверждении плана администрации Няндомского района Архангельской области по реализации плана мероприятий («дорожной карты») по содействию развитию конкуренции в Архангельской области на 2022-2025 годы №54-РА от 25.02.2022г.</a:t>
            </a:r>
            <a:endParaRPr lang="ru-RU" dirty="0" smtClean="0"/>
          </a:p>
          <a:p>
            <a:pPr algn="just"/>
            <a:r>
              <a:rPr lang="ru-RU" dirty="0" smtClean="0"/>
              <a:t>Состав </a:t>
            </a:r>
            <a:r>
              <a:rPr lang="ru-RU" dirty="0"/>
              <a:t>и </a:t>
            </a:r>
            <a:r>
              <a:rPr lang="ru-RU" dirty="0" smtClean="0"/>
              <a:t>порядок </a:t>
            </a:r>
            <a:r>
              <a:rPr lang="ru-RU" dirty="0"/>
              <a:t>деятельности инвестиционной рабочей группы администрации Няндомского муниципального района Архангельской </a:t>
            </a:r>
            <a:r>
              <a:rPr lang="ru-RU" dirty="0" smtClean="0"/>
              <a:t>области №40-ПА от 15.02.2022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064896" cy="1578504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акты, регулирующие инвестиционную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8182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Контактная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916832"/>
            <a:ext cx="4831449" cy="34472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Ведерников Александр Геннадьевич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заместитель главы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Няндомского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Архангельской области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164200 Архангельская область,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Няндома, ул. 60 лет Октября, д.13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приемной – (81838)6-18-59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amo@nyan-doma.ru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04048" y="3429000"/>
            <a:ext cx="4117137" cy="2799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Канал прямой связи:</a:t>
            </a:r>
          </a:p>
          <a:p>
            <a:pPr marL="0" indent="0">
              <a:buNone/>
            </a:pPr>
            <a:r>
              <a:rPr lang="ru-RU" sz="2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Пулым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Валерия Сергеевна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отделом экономики администрации Няндомского муниципального района Архангельской области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(81838)6-27-89</a:t>
            </a:r>
          </a:p>
          <a:p>
            <a:pPr marL="0" indent="0" algn="just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neko@nyan-doma.ru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28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/>
          <a:lstStyle/>
          <a:p>
            <a:r>
              <a:rPr lang="ru-RU" dirty="0"/>
              <a:t>Общие сведения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642250"/>
            <a:ext cx="3888432" cy="122413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Няндомский район граничит: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на северо-западе с </a:t>
            </a:r>
            <a:r>
              <a:rPr lang="ru-RU" dirty="0" err="1"/>
              <a:t>Плесецким</a:t>
            </a:r>
            <a:r>
              <a:rPr lang="ru-RU" dirty="0"/>
              <a:t> районом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на юге с </a:t>
            </a:r>
            <a:r>
              <a:rPr lang="ru-RU" dirty="0" err="1"/>
              <a:t>Коношским</a:t>
            </a:r>
            <a:r>
              <a:rPr lang="ru-RU" dirty="0"/>
              <a:t> районом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на западе с </a:t>
            </a:r>
            <a:r>
              <a:rPr lang="ru-RU" dirty="0" err="1"/>
              <a:t>Каргопольским</a:t>
            </a:r>
            <a:r>
              <a:rPr lang="ru-RU" dirty="0"/>
              <a:t> районом</a:t>
            </a:r>
          </a:p>
          <a:p>
            <a:pPr marL="342900" indent="-342900" algn="just">
              <a:buFontTx/>
              <a:buChar char="-"/>
            </a:pPr>
            <a:r>
              <a:rPr lang="ru-RU" dirty="0"/>
              <a:t>на востоке </a:t>
            </a:r>
            <a:r>
              <a:rPr lang="ru-RU" dirty="0" err="1"/>
              <a:t>сВельским</a:t>
            </a:r>
            <a:r>
              <a:rPr lang="ru-RU" dirty="0"/>
              <a:t> районом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7504" y="1772816"/>
            <a:ext cx="3822192" cy="161498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/>
              <a:t>Административным центром района является город Няндома, расположенный в юго-западной части района на линии железной дороги Москва-Архангельск, на расстоянии от Архангельска 342 км, до Москвы 790 км, крупный железнодорожный узел. Город связан автодорогами с соседними районами.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7504" y="5157192"/>
            <a:ext cx="3528392" cy="1224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Няндомский район называют озёрным краем, потому что на его территории расположено 72 озера, разнообразных по происхождению и по площади и 69 речек.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320480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500" dirty="0"/>
              <a:t>Состав Няндомского  муниципального района</a:t>
            </a:r>
          </a:p>
          <a:p>
            <a:pPr marL="0" indent="0">
              <a:buNone/>
            </a:pPr>
            <a:r>
              <a:rPr lang="ru-RU" sz="1500" dirty="0"/>
              <a:t>на 01.01.2021 г.:</a:t>
            </a:r>
          </a:p>
          <a:p>
            <a:pPr marL="0" indent="0">
              <a:buNone/>
            </a:pPr>
            <a:r>
              <a:rPr lang="ru-RU" sz="1500" dirty="0"/>
              <a:t>- Няндомское городское поселение – 20 009 чел.;</a:t>
            </a:r>
          </a:p>
          <a:p>
            <a:pPr marL="0" indent="0">
              <a:buNone/>
            </a:pPr>
            <a:r>
              <a:rPr lang="ru-RU" sz="1500" dirty="0"/>
              <a:t>- </a:t>
            </a:r>
            <a:r>
              <a:rPr lang="ru-RU" sz="1500" dirty="0" err="1"/>
              <a:t>Шалакушское</a:t>
            </a:r>
            <a:r>
              <a:rPr lang="ru-RU" sz="1500" dirty="0"/>
              <a:t> сельское поселение – 2 976 чел.;</a:t>
            </a:r>
          </a:p>
          <a:p>
            <a:pPr marL="0" indent="0">
              <a:buNone/>
            </a:pPr>
            <a:r>
              <a:rPr lang="ru-RU" sz="1500" dirty="0"/>
              <a:t>- </a:t>
            </a:r>
            <a:r>
              <a:rPr lang="ru-RU" sz="1500" dirty="0" err="1"/>
              <a:t>Мошинское</a:t>
            </a:r>
            <a:r>
              <a:rPr lang="ru-RU" sz="1500" dirty="0"/>
              <a:t> сельское поселение – 1 589 чел.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78" y="3068960"/>
            <a:ext cx="4846002" cy="361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12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Транспорт и связь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712736"/>
            <a:ext cx="8640960" cy="74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На территории Няндомского района 5 операторов сотовой связи: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0" y="3190712"/>
            <a:ext cx="8784976" cy="175045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- Федеральная  железнодорожная  магистраль : Москва-Архангельск </a:t>
            </a:r>
          </a:p>
          <a:p>
            <a:pPr marL="0" indent="0" algn="just">
              <a:buNone/>
            </a:pPr>
            <a:r>
              <a:rPr lang="ru-RU" dirty="0"/>
              <a:t>- Участки автомобильных дорог регионального значения : Долматово-Няндома-Каргополь-Пудож и Няндома-Коноша-Вожега</a:t>
            </a:r>
          </a:p>
          <a:p>
            <a:pPr marL="0" indent="0" algn="just">
              <a:buNone/>
            </a:pPr>
            <a:r>
              <a:rPr lang="ru-RU" dirty="0"/>
              <a:t>- Сеть автомобильных дорог местного значения.</a:t>
            </a:r>
          </a:p>
          <a:p>
            <a:pPr marL="0" indent="0" algn="just">
              <a:buNone/>
            </a:pPr>
            <a:r>
              <a:rPr lang="ru-RU" dirty="0"/>
              <a:t>- Общественный автомобильный транспорт (пассажироперевозки)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0" y="2196001"/>
            <a:ext cx="4828362" cy="10134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1168"/>
            <a:ext cx="3291858" cy="1851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941168"/>
            <a:ext cx="3312368" cy="18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4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7772400" cy="106002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568952" cy="45365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01.01.2020г. – 25049 человек,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на 01.01.2021 – 24574 человек.</a:t>
            </a:r>
          </a:p>
          <a:p>
            <a:pPr algn="just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основной капитал за счет всех источников финансирования: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483,48 млн. руб.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590,45 млн. руб.</a:t>
            </a:r>
          </a:p>
          <a:p>
            <a:pPr algn="just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собственного производства, выполненных работ и услуг собственными силами обрабатывающих производств: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667,2 млн. руб.,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708,04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Продукция сельского хозяйства в хозяйствах всех территорий: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414,6 млн. руб.,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422 млн. руб.</a:t>
            </a:r>
          </a:p>
          <a:p>
            <a:pPr algn="just"/>
            <a:endParaRPr lang="ru-RU" sz="1800" dirty="0"/>
          </a:p>
          <a:p>
            <a:r>
              <a:rPr lang="ru-RU" sz="1400" dirty="0"/>
              <a:t>                                                            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802992"/>
            <a:ext cx="147121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772400" cy="8874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340768"/>
            <a:ext cx="8496944" cy="4320480"/>
          </a:xfrm>
        </p:spPr>
        <p:txBody>
          <a:bodyPr>
            <a:normAutofit/>
          </a:bodyPr>
          <a:lstStyle/>
          <a:p>
            <a:pPr algn="l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Оборот розничной торговли: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1205,1 млн. руб.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1465,2 млн. руб. </a:t>
            </a:r>
          </a:p>
          <a:p>
            <a:pPr algn="l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выполненных работ по виду деятельности «строительство»: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764,2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903,3 млн. руб.</a:t>
            </a:r>
          </a:p>
          <a:p>
            <a:pPr algn="l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 в действие жилых домов (общая площадь):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2127 кв. м.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2218 кв. м.</a:t>
            </a:r>
          </a:p>
          <a:p>
            <a:pPr algn="l"/>
            <a:r>
              <a:rPr lang="ru-RU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Среднемесячная заработная плата одного работника (без субъектов малого предпринимательства):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 46392,94 руб.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 49 49784,95 руб.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748704"/>
            <a:ext cx="153097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83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показатели социально-экономического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7760" y="2044540"/>
            <a:ext cx="4542272" cy="4797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b="1" dirty="0"/>
              <a:t>В 2020 году в районе началась реализация 2 больших проектов-победителей  всероссийских конкурсов:</a:t>
            </a:r>
          </a:p>
          <a:p>
            <a:pPr marL="0" indent="0" algn="just">
              <a:buNone/>
            </a:pPr>
            <a:r>
              <a:rPr lang="ru-RU" sz="1300" dirty="0"/>
              <a:t>- проекта «Комплексное развитие поселка Шалакуша Няндомского района Архангельской области»  (всероссийский конкурс по отбору проектов комплексного развития сельских территорий (сельских агломераций) в рамках  государственной программы  Российской Федерации «Комплексное развитие сельских территорий»), </a:t>
            </a:r>
            <a:r>
              <a:rPr lang="ru-RU" sz="1300" dirty="0" smtClean="0"/>
              <a:t>в рамках которого началось </a:t>
            </a:r>
            <a:r>
              <a:rPr lang="ru-RU" sz="1200" dirty="0"/>
              <a:t>строительство Школы на 352 учащихся с интернатом на 80 мест в </a:t>
            </a:r>
            <a:r>
              <a:rPr lang="ru-RU" sz="1200" dirty="0" err="1"/>
              <a:t>п.Шалакуша</a:t>
            </a:r>
            <a:endParaRPr lang="ru-RU" sz="1200" dirty="0"/>
          </a:p>
          <a:p>
            <a:pPr marL="0" indent="0" algn="just">
              <a:buNone/>
            </a:pPr>
            <a:r>
              <a:rPr lang="ru-RU" sz="1300" dirty="0"/>
              <a:t>- проекта «Достопримечательное место «Комплекс первоначальных построек Вологодско-Архангельской линии Северной железной дороги. Станция Няндома» </a:t>
            </a:r>
            <a:r>
              <a:rPr lang="ru-RU" sz="1300" dirty="0" smtClean="0"/>
              <a:t>Был проведен </a:t>
            </a:r>
            <a:r>
              <a:rPr lang="ru-RU" sz="1200" dirty="0"/>
              <a:t>ремонт асфальтобетонного покрытия проезжей части по ул. И. Севастьянова, </a:t>
            </a:r>
            <a:r>
              <a:rPr lang="ru-RU" sz="1200" dirty="0" err="1"/>
              <a:t>ул.Урицкого</a:t>
            </a:r>
            <a:r>
              <a:rPr lang="ru-RU" sz="1200" dirty="0"/>
              <a:t>, устройство пешеходных дорожек, тротуаров, устройство остановочного комплекса; устройство пешеходной зоны с площадками для отдыха в дворовом пространстве, установка МАФ,   устройство декоративных светильников уличного </a:t>
            </a:r>
            <a:r>
              <a:rPr lang="ru-RU" sz="1200" dirty="0" err="1"/>
              <a:t>освеще-ния</a:t>
            </a:r>
            <a:r>
              <a:rPr lang="ru-RU" sz="1200" dirty="0"/>
              <a:t>, мероприятия по озеленению; устройство фонтана, ремонт ливневой канализации, ремонт кровли и наружные отделочные работы жилых домов.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50396" y="2564904"/>
            <a:ext cx="3966208" cy="39547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500" b="1" dirty="0"/>
              <a:t>В 2021 году :</a:t>
            </a:r>
          </a:p>
          <a:p>
            <a:pPr marL="0" indent="0" algn="just">
              <a:buNone/>
            </a:pPr>
            <a:r>
              <a:rPr lang="ru-RU" sz="1500" dirty="0"/>
              <a:t>- реализовывался проект-победитель «Комплексное развитие  </a:t>
            </a:r>
            <a:r>
              <a:rPr lang="ru-RU" sz="1500" dirty="0" err="1"/>
              <a:t>Мошинского</a:t>
            </a:r>
            <a:r>
              <a:rPr lang="ru-RU" sz="1500" dirty="0"/>
              <a:t> сельского поселения Няндомского района Архангельской области» </a:t>
            </a:r>
            <a:r>
              <a:rPr lang="ru-RU" sz="1500" dirty="0" smtClean="0"/>
              <a:t>, в рамках которого проведено обустройство под компактную жилищную застройку в дер. Бор Няндомского района Архангельской области</a:t>
            </a:r>
            <a:endParaRPr lang="ru-RU" sz="1500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ru-RU" sz="1500" dirty="0"/>
              <a:t>- созданы 2 модельные библиотеки  на базе библиотек </a:t>
            </a:r>
            <a:r>
              <a:rPr lang="ru-RU" sz="1500" dirty="0" err="1"/>
              <a:t>мкр</a:t>
            </a:r>
            <a:r>
              <a:rPr lang="ru-RU" sz="1500" dirty="0"/>
              <a:t>-на Каргополь-2 г. Няндома и д. </a:t>
            </a:r>
            <a:r>
              <a:rPr lang="ru-RU" sz="1500" dirty="0" err="1"/>
              <a:t>Корехино</a:t>
            </a:r>
            <a:r>
              <a:rPr lang="ru-RU" sz="1500" dirty="0"/>
              <a:t> сельского поселения «</a:t>
            </a:r>
            <a:r>
              <a:rPr lang="ru-RU" sz="1500" dirty="0" err="1"/>
              <a:t>Мошинское</a:t>
            </a:r>
            <a:r>
              <a:rPr lang="ru-RU" sz="1500" dirty="0"/>
              <a:t>»,</a:t>
            </a:r>
          </a:p>
          <a:p>
            <a:pPr marL="0" indent="0" algn="just">
              <a:buNone/>
            </a:pPr>
            <a:r>
              <a:rPr lang="ru-RU" sz="1500" dirty="0"/>
              <a:t>-сдан в эксплуатацию детский сад на 60 мест в </a:t>
            </a:r>
            <a:r>
              <a:rPr lang="ru-RU" sz="1500" dirty="0" err="1"/>
              <a:t>г.Няндома</a:t>
            </a:r>
            <a:r>
              <a:rPr lang="ru-RU" sz="1500" dirty="0"/>
              <a:t>.</a:t>
            </a:r>
          </a:p>
          <a:p>
            <a:pPr marL="0" indent="0" algn="just">
              <a:buNone/>
            </a:pPr>
            <a:r>
              <a:rPr lang="ru-RU" sz="1600" dirty="0"/>
              <a:t>В 2022 году : начинается строительство двух 5-этажных многоквартирных жилых домов (1 дом - в стадии СМР, 2 дом – в стадии проектирования)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30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844824"/>
            <a:ext cx="8712968" cy="460851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	Няндомский район одним из первых в области (09.06.2020г.) заключил концессионное соглашение в отношении объектов централизованного теплоснабжения . В данное Соглашение  вошли 57 объектов, расположенных на территории городского поселения "Няндомское" Няндомского муниципального района Архангельской области. Срок действия – до 2039 года. Концессионер – ООО «Энергия Севера». Общий объем инвестиций составляет  1 123 911,6 тыс. руб.</a:t>
            </a:r>
          </a:p>
          <a:p>
            <a:pPr marL="0" indent="0" algn="just">
              <a:buNone/>
            </a:pPr>
            <a:r>
              <a:rPr lang="ru-RU" dirty="0"/>
              <a:t>	В рамках концессионного соглашения планируется проведение работ по реконструкции и модернизации системы теплоснабжения с целью обеспечения качественного теплоснабжения и улучшения экологической обстановки г. Няндома, а именно:</a:t>
            </a:r>
          </a:p>
          <a:p>
            <a:pPr marL="0" indent="0" algn="just">
              <a:buNone/>
            </a:pPr>
            <a:r>
              <a:rPr lang="ru-RU" dirty="0"/>
              <a:t> - строительство газовой котельной «Центральная» (повышение </a:t>
            </a:r>
            <a:r>
              <a:rPr lang="ru-RU" dirty="0" err="1"/>
              <a:t>энергоэффективности</a:t>
            </a:r>
            <a:r>
              <a:rPr lang="ru-RU" dirty="0"/>
              <a:t>  и снижение экологической нагрузки  за счет перехода с угля на газ);</a:t>
            </a:r>
          </a:p>
          <a:p>
            <a:pPr marL="0" indent="0" algn="just">
              <a:buNone/>
            </a:pPr>
            <a:r>
              <a:rPr lang="ru-RU" dirty="0"/>
              <a:t> - строительство 2 </a:t>
            </a:r>
            <a:r>
              <a:rPr lang="ru-RU" dirty="0" err="1"/>
              <a:t>блочно</a:t>
            </a:r>
            <a:r>
              <a:rPr lang="ru-RU" dirty="0"/>
              <a:t>-модульных котельных, работающих на отходах лесопиления (повышение КПД, снижение экологической нагрузки за счет снижения выбросов  и утилизация отходов лесопиления);</a:t>
            </a:r>
          </a:p>
          <a:p>
            <a:pPr marL="0" indent="0" algn="just">
              <a:buNone/>
            </a:pPr>
            <a:r>
              <a:rPr lang="ru-RU" dirty="0"/>
              <a:t> - вывод из эксплуатации котельной «Квартальная» (снижение экологической нагрузки  за счет ликвидации угольной котельной, расположенной в центре города);</a:t>
            </a:r>
          </a:p>
          <a:p>
            <a:pPr marL="0" indent="0" algn="just">
              <a:buNone/>
            </a:pPr>
            <a:r>
              <a:rPr lang="ru-RU" dirty="0"/>
              <a:t>- реконструкция сетей теплоснабжения (обеспечение надежности и качества теплоснабжения и  повышение </a:t>
            </a:r>
            <a:r>
              <a:rPr lang="ru-RU" dirty="0" err="1"/>
              <a:t>энергоэффективности</a:t>
            </a:r>
            <a:r>
              <a:rPr lang="ru-RU" dirty="0"/>
              <a:t> за счет уменьшения потерь).</a:t>
            </a:r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Значимые инвестиционные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46845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4644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/>
              <a:t>Проект  «Комплексная система обращения с твердыми коммунальными отходами». </a:t>
            </a:r>
            <a:r>
              <a:rPr lang="ru-RU" dirty="0"/>
              <a:t>Инициатор – ООО «</a:t>
            </a:r>
            <a:r>
              <a:rPr lang="ru-RU" dirty="0" err="1"/>
              <a:t>Экоинтегратор</a:t>
            </a:r>
            <a:r>
              <a:rPr lang="ru-RU" dirty="0"/>
              <a:t>». Срок реализации – до 31.03.2024 года. Задача  проекта - Формирование комплексной системы обращения с твердыми коммунальными отходами, включая ликвидацию свалок и рекультивацию территорий, на которых они размещены, создание условий для вторичной переработки всех запрещенных к захоронению отходов производства и потребления. В рамках реализации мероприятий проекта планируется  на площади 25 га  создание:</a:t>
            </a:r>
          </a:p>
          <a:p>
            <a:pPr marL="0" indent="0" algn="just">
              <a:buNone/>
            </a:pPr>
            <a:r>
              <a:rPr lang="ru-RU" dirty="0"/>
              <a:t>- мусоросортировочного комплекса  : мощность 60 </a:t>
            </a:r>
            <a:r>
              <a:rPr lang="ru-RU" dirty="0" err="1"/>
              <a:t>т.тонн</a:t>
            </a:r>
            <a:r>
              <a:rPr lang="ru-RU" dirty="0"/>
              <a:t>/год,</a:t>
            </a:r>
          </a:p>
          <a:p>
            <a:pPr marL="0" indent="0" algn="just">
              <a:buNone/>
            </a:pPr>
            <a:r>
              <a:rPr lang="ru-RU" dirty="0"/>
              <a:t> доля  ТКО, направленных на утилизацию- более 40%,  </a:t>
            </a:r>
          </a:p>
          <a:p>
            <a:pPr marL="0" indent="0" algn="just">
              <a:buNone/>
            </a:pPr>
            <a:r>
              <a:rPr lang="ru-RU" dirty="0"/>
              <a:t>планируемая штатная численность персонала – 117 чел.,</a:t>
            </a:r>
          </a:p>
          <a:p>
            <a:pPr algn="just">
              <a:buFontTx/>
              <a:buChar char="-"/>
            </a:pPr>
            <a:r>
              <a:rPr lang="ru-RU" dirty="0"/>
              <a:t>полигона :  мощность  35 т. тонн / год, планируемая </a:t>
            </a:r>
          </a:p>
          <a:p>
            <a:pPr marL="0" indent="0" algn="just">
              <a:buNone/>
            </a:pPr>
            <a:r>
              <a:rPr lang="ru-RU" dirty="0"/>
              <a:t>штатная  численность персонала - 25 человек.</a:t>
            </a:r>
          </a:p>
          <a:p>
            <a:pPr marL="0" indent="0" algn="just">
              <a:buNone/>
            </a:pPr>
            <a:r>
              <a:rPr lang="ru-RU" dirty="0"/>
              <a:t>Общий объем привлекаемых инвестиций </a:t>
            </a:r>
          </a:p>
          <a:p>
            <a:pPr marL="0" indent="0" algn="just">
              <a:buNone/>
            </a:pPr>
            <a:r>
              <a:rPr lang="ru-RU" dirty="0"/>
              <a:t>                                                     - 1174,5 </a:t>
            </a:r>
            <a:r>
              <a:rPr lang="ru-RU" dirty="0" err="1"/>
              <a:t>млн.руб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Значимые инвестиционные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578788"/>
            <a:ext cx="2016224" cy="199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988840"/>
            <a:ext cx="8640960" cy="45365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dirty="0"/>
              <a:t>Проект «</a:t>
            </a:r>
            <a:r>
              <a:rPr lang="ru-RU" b="1" dirty="0" err="1"/>
              <a:t>Аквакультура</a:t>
            </a:r>
            <a:r>
              <a:rPr lang="ru-RU" b="1" dirty="0"/>
              <a:t>»  </a:t>
            </a:r>
            <a:r>
              <a:rPr lang="ru-RU" dirty="0"/>
              <a:t>по выращиванию товарной форели в УЗВ. Инициатор - ООО "</a:t>
            </a:r>
            <a:r>
              <a:rPr lang="ru-RU" dirty="0" err="1"/>
              <a:t>Няндомская</a:t>
            </a:r>
            <a:r>
              <a:rPr lang="ru-RU" dirty="0"/>
              <a:t> АПК". Цель проекта - создание современного высокотехнологичного предприятия по выращиванию </a:t>
            </a:r>
          </a:p>
          <a:p>
            <a:pPr marL="0" indent="0">
              <a:buNone/>
            </a:pPr>
            <a:r>
              <a:rPr lang="ru-RU" dirty="0"/>
              <a:t>форели. В январе 2021 года была </a:t>
            </a:r>
          </a:p>
          <a:p>
            <a:pPr marL="0" indent="0">
              <a:buNone/>
            </a:pPr>
            <a:r>
              <a:rPr lang="ru-RU" dirty="0"/>
              <a:t>запущена первая тестовая </a:t>
            </a:r>
            <a:r>
              <a:rPr lang="ru-RU" dirty="0" err="1"/>
              <a:t>произ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водственная</a:t>
            </a:r>
            <a:r>
              <a:rPr lang="ru-RU" dirty="0"/>
              <a:t> линия для </a:t>
            </a:r>
            <a:r>
              <a:rPr lang="ru-RU" dirty="0" err="1"/>
              <a:t>производ</a:t>
            </a:r>
            <a:r>
              <a:rPr lang="ru-RU" dirty="0"/>
              <a:t>-</a:t>
            </a:r>
          </a:p>
          <a:p>
            <a:pPr marL="0" indent="0">
              <a:buNone/>
            </a:pPr>
            <a:r>
              <a:rPr lang="ru-RU" dirty="0" err="1"/>
              <a:t>ства</a:t>
            </a:r>
            <a:r>
              <a:rPr lang="ru-RU" dirty="0"/>
              <a:t> рыбопосадочного материала. </a:t>
            </a:r>
          </a:p>
          <a:p>
            <a:pPr marL="0" indent="0">
              <a:buNone/>
            </a:pPr>
            <a:r>
              <a:rPr lang="ru-RU" dirty="0"/>
              <a:t>Плановый объем производства</a:t>
            </a:r>
          </a:p>
          <a:p>
            <a:pPr marL="0" indent="0">
              <a:buNone/>
            </a:pPr>
            <a:r>
              <a:rPr lang="ru-RU" dirty="0"/>
              <a:t> на 222 год - 100 тонн. </a:t>
            </a:r>
          </a:p>
          <a:p>
            <a:pPr marL="0" indent="0">
              <a:buNone/>
            </a:pPr>
            <a:r>
              <a:rPr lang="ru-RU" dirty="0"/>
              <a:t>Предприятие  находится в поиске  </a:t>
            </a:r>
          </a:p>
          <a:p>
            <a:pPr marL="0" indent="0">
              <a:buNone/>
            </a:pPr>
            <a:r>
              <a:rPr lang="ru-RU" dirty="0"/>
              <a:t>инвесторов. В случае поддержки </a:t>
            </a:r>
          </a:p>
          <a:p>
            <a:pPr marL="0" indent="0">
              <a:buNone/>
            </a:pPr>
            <a:r>
              <a:rPr lang="ru-RU" dirty="0"/>
              <a:t>мощность производства может </a:t>
            </a:r>
          </a:p>
          <a:p>
            <a:pPr marL="0" indent="0">
              <a:buNone/>
            </a:pPr>
            <a:r>
              <a:rPr lang="ru-RU" dirty="0"/>
              <a:t>быть увеличена до 400 тонн  </a:t>
            </a:r>
          </a:p>
          <a:p>
            <a:pPr marL="0" indent="0">
              <a:buNone/>
            </a:pPr>
            <a:r>
              <a:rPr lang="ru-RU" dirty="0"/>
              <a:t>форели в год.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Значимые инвестиционные проекты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780927"/>
            <a:ext cx="4824536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42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1671</TotalTime>
  <Words>1949</Words>
  <Application>Microsoft Office PowerPoint</Application>
  <PresentationFormat>Экран (4:3)</PresentationFormat>
  <Paragraphs>178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Волна</vt:lpstr>
      <vt:lpstr>Документ</vt:lpstr>
      <vt:lpstr>Уважаемые инвесторы и партнеры!</vt:lpstr>
      <vt:lpstr>Общие сведения</vt:lpstr>
      <vt:lpstr>Транспорт и связь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Основные показатели социально-экономического развития</vt:lpstr>
      <vt:lpstr>Значимые инвестиционные проекты</vt:lpstr>
      <vt:lpstr>Значимые инвестиционные проекты</vt:lpstr>
      <vt:lpstr>Значимые инвестиционные проекты</vt:lpstr>
      <vt:lpstr>Конкурентные преимущества</vt:lpstr>
      <vt:lpstr>Конкурентные преимущества</vt:lpstr>
      <vt:lpstr>Социальная сфера</vt:lpstr>
      <vt:lpstr>Социальная сфера</vt:lpstr>
      <vt:lpstr>Спортивная жизнь</vt:lpstr>
      <vt:lpstr>Малое и среднее предпринимательство</vt:lpstr>
      <vt:lpstr>Преимущества работы с органами местного самоуправления</vt:lpstr>
      <vt:lpstr>Порядок оказания имущественной поддержки</vt:lpstr>
      <vt:lpstr>Нормативно-правовые акты, регулирующие инвестиционную деятельность</vt:lpstr>
      <vt:lpstr>Контактная информация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EKO17_1</dc:creator>
  <cp:lastModifiedBy>EKO17_1</cp:lastModifiedBy>
  <cp:revision>62</cp:revision>
  <cp:lastPrinted>2022-02-22T08:32:37Z</cp:lastPrinted>
  <dcterms:created xsi:type="dcterms:W3CDTF">2022-02-07T09:29:57Z</dcterms:created>
  <dcterms:modified xsi:type="dcterms:W3CDTF">2022-02-28T06:48:37Z</dcterms:modified>
</cp:coreProperties>
</file>